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68" r:id="rId5"/>
    <p:sldId id="258" r:id="rId6"/>
    <p:sldId id="269" r:id="rId7"/>
    <p:sldId id="259" r:id="rId8"/>
    <p:sldId id="270" r:id="rId9"/>
    <p:sldId id="260" r:id="rId10"/>
    <p:sldId id="271" r:id="rId11"/>
    <p:sldId id="263" r:id="rId12"/>
    <p:sldId id="272" r:id="rId13"/>
    <p:sldId id="261" r:id="rId14"/>
    <p:sldId id="273" r:id="rId15"/>
    <p:sldId id="262" r:id="rId16"/>
    <p:sldId id="274" r:id="rId17"/>
    <p:sldId id="264" r:id="rId18"/>
    <p:sldId id="275" r:id="rId19"/>
    <p:sldId id="265" r:id="rId20"/>
    <p:sldId id="266" r:id="rId21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73" autoAdjust="0"/>
  </p:normalViewPr>
  <p:slideViewPr>
    <p:cSldViewPr snapToGrid="0">
      <p:cViewPr varScale="1">
        <p:scale>
          <a:sx n="87" d="100"/>
          <a:sy n="87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7C6EAD9-B462-3999-CAAA-9130EAB68E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8D364EAD-227F-7BD1-FB03-508D2D0014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xmlns="" id="{A252562C-4979-A83B-40EB-32AB293CA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4C22A-DE2D-44D1-B707-F308A0F6D081}" type="datetimeFigureOut">
              <a:rPr lang="pt-PT" smtClean="0"/>
              <a:t>07-06-2023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xmlns="" id="{492C7BF2-E30F-5CCD-7B56-92DBDCA62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xmlns="" id="{616E6A26-3050-AA4B-BBD5-9D44FCF81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D3DD9-040A-4FDB-A493-82F9D5BB4E6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23198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D54DF4C-D41E-5F94-E51D-743CA3DDE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xmlns="" id="{F9D40B5B-00B7-7B2D-161F-134AEC05FE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xmlns="" id="{90AF7706-B296-2589-F11B-CD4CCCDD0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4C22A-DE2D-44D1-B707-F308A0F6D081}" type="datetimeFigureOut">
              <a:rPr lang="pt-PT" smtClean="0"/>
              <a:t>07-06-2023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xmlns="" id="{C2A2B548-F080-096E-80AE-983BA8B71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xmlns="" id="{04B21F25-2DCA-88FF-FF77-EAFB4DE94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D3DD9-040A-4FDB-A493-82F9D5BB4E6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69640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B5AC743D-C2CB-84CE-A12E-0AFC7541CC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xmlns="" id="{97D18428-9BB4-BD40-7309-B26BE2D295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xmlns="" id="{43222341-3202-6ADA-F93C-76F4F9073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4C22A-DE2D-44D1-B707-F308A0F6D081}" type="datetimeFigureOut">
              <a:rPr lang="pt-PT" smtClean="0"/>
              <a:t>07-06-2023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xmlns="" id="{69462CC1-3F12-DCB2-C3D4-06BB65EC2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xmlns="" id="{D210F508-9B44-2A35-D2C7-907BEDBA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D3DD9-040A-4FDB-A493-82F9D5BB4E6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86469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DFC0379-EA18-A498-A921-0EE62DCFF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xmlns="" id="{EB8282FF-D809-FD65-8C57-350C75128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xmlns="" id="{7569AF9B-40F9-0455-CF55-46042BEA0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4C22A-DE2D-44D1-B707-F308A0F6D081}" type="datetimeFigureOut">
              <a:rPr lang="pt-PT" smtClean="0"/>
              <a:t>07-06-2023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xmlns="" id="{3E118EA7-2209-64D1-96C8-E8557320E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xmlns="" id="{8B8EDB2E-EA88-181D-EC33-2A00847FB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D3DD9-040A-4FDB-A493-82F9D5BB4E6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05086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5351224-DDE2-449C-9809-CF5C69557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xmlns="" id="{BD4AFD7C-DABF-A559-E79F-165882713F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xmlns="" id="{A72A89D4-C9A2-8AD8-8C8F-A09AC951A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4C22A-DE2D-44D1-B707-F308A0F6D081}" type="datetimeFigureOut">
              <a:rPr lang="pt-PT" smtClean="0"/>
              <a:t>07-06-2023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xmlns="" id="{1CD213BE-CABE-DA0F-1A00-55A8DAFD8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xmlns="" id="{B196ED29-B943-9675-E7FA-C804B8F2C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D3DD9-040A-4FDB-A493-82F9D5BB4E6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08027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3F3B918-8E06-6253-82D2-CAAA4AADF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xmlns="" id="{79D5D865-DAF6-968F-A74E-AF8BDBA6CC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xmlns="" id="{B996AA1B-AE2B-929B-8A51-BFCB62D92F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xmlns="" id="{61D78251-1DEF-F2DA-66D4-EB7D6AED6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4C22A-DE2D-44D1-B707-F308A0F6D081}" type="datetimeFigureOut">
              <a:rPr lang="pt-PT" smtClean="0"/>
              <a:t>07-06-2023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xmlns="" id="{2295920F-F638-24BA-3CE2-E1D478719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xmlns="" id="{B18D4CCA-49C5-115C-377D-BDE445D79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D3DD9-040A-4FDB-A493-82F9D5BB4E6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16890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C9CF3B2-A4BA-9072-D0DF-ED2D294CB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xmlns="" id="{1CEE83DE-4664-AB37-1C9E-A1A39A5F49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xmlns="" id="{2BB4BCA9-A6EC-4B43-77CD-826BA336DA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xmlns="" id="{3EBB324B-9634-2CDD-4759-FA3BAD2D3A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xmlns="" id="{FBE8E384-8E7A-A187-18F4-B66B55596B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xmlns="" id="{78F6C956-4705-BA8E-1689-8737FDC5C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4C22A-DE2D-44D1-B707-F308A0F6D081}" type="datetimeFigureOut">
              <a:rPr lang="pt-PT" smtClean="0"/>
              <a:t>07-06-2023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xmlns="" id="{0DFD99BD-48B3-88F9-3077-7A90980B5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xmlns="" id="{E0370BEE-A318-3CE3-56E1-051A225E4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D3DD9-040A-4FDB-A493-82F9D5BB4E6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56809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2BC9562-6938-A171-C0B7-ED1B796D8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xmlns="" id="{075D96F2-B441-CED7-4B30-C4AAFBF18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4C22A-DE2D-44D1-B707-F308A0F6D081}" type="datetimeFigureOut">
              <a:rPr lang="pt-PT" smtClean="0"/>
              <a:t>07-06-2023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xmlns="" id="{A1A407D7-25A6-BB54-B31D-03814872D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xmlns="" id="{36CA22F1-6023-3142-B648-0792C14A0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D3DD9-040A-4FDB-A493-82F9D5BB4E6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26259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xmlns="" id="{1278EB8B-ECE1-4CB4-0642-4E3FCA6BC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4C22A-DE2D-44D1-B707-F308A0F6D081}" type="datetimeFigureOut">
              <a:rPr lang="pt-PT" smtClean="0"/>
              <a:t>07-06-2023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xmlns="" id="{9214A38E-D53D-CCAC-745E-5A6DCD31F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xmlns="" id="{354C9410-B601-5298-6834-325D939E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D3DD9-040A-4FDB-A493-82F9D5BB4E6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54323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C5E215B-2662-E3FA-7411-9ED257A3A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xmlns="" id="{095AABB9-2AD9-FC57-7B6D-2F674E992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xmlns="" id="{A29B9CCA-6A8F-C11F-C8AA-5DC50EDDC7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xmlns="" id="{B3F0D5DE-A523-B671-CBDE-FC7395897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4C22A-DE2D-44D1-B707-F308A0F6D081}" type="datetimeFigureOut">
              <a:rPr lang="pt-PT" smtClean="0"/>
              <a:t>07-06-2023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xmlns="" id="{889522BB-FDDB-D2DB-8FC5-4CD27B1D4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xmlns="" id="{D39015C3-FAFB-589C-1679-8208C7C1E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D3DD9-040A-4FDB-A493-82F9D5BB4E6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57024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D1BD4CC-4FAE-BA73-DE0A-3383B1BA1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xmlns="" id="{CB4ED984-0E46-5843-3103-F8F64B38AF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xmlns="" id="{60BE0D7C-F50E-26C7-A94E-6B7385907D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xmlns="" id="{3901E3AB-26DF-91D4-D5EB-F190B9C26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4C22A-DE2D-44D1-B707-F308A0F6D081}" type="datetimeFigureOut">
              <a:rPr lang="pt-PT" smtClean="0"/>
              <a:t>07-06-2023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xmlns="" id="{D3B2F306-E633-4204-1ABB-78C60BCC7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xmlns="" id="{A097E4A9-25D6-B603-2590-4D384F410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D3DD9-040A-4FDB-A493-82F9D5BB4E6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17807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xmlns="" id="{3E8238A5-E152-61DE-5BFB-7DFD857F8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xmlns="" id="{58EC23D4-8B7F-F64F-CE19-12343B7676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xmlns="" id="{9CC288AE-19E4-B264-02D5-E655C3A477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4C22A-DE2D-44D1-B707-F308A0F6D081}" type="datetimeFigureOut">
              <a:rPr lang="pt-PT" smtClean="0"/>
              <a:t>07-06-2023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xmlns="" id="{121A60E9-6B75-BC9B-E34D-A9CFAF5CA3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xmlns="" id="{E6079A83-3D46-E424-B8B2-C2491048E0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D3DD9-040A-4FDB-A493-82F9D5BB4E6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90912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Uma imagem com texto, captura de ecrã, logótipo, Tipo de letra&#10;&#10;Descrição gerada automaticamente">
            <a:extLst>
              <a:ext uri="{FF2B5EF4-FFF2-40B4-BE49-F238E27FC236}">
                <a16:creationId xmlns:a16="http://schemas.microsoft.com/office/drawing/2014/main" xmlns="" id="{54B4C844-2D9F-F366-2ECB-6B4297A38F7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95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216BB327-7AA9-4EC5-815F-9D8E6BC5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841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42A4FC2C-047E-45A5-965D-8E1E3BF0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Imagem 4" descr="Uma imagem com captura de ecrã&#10;&#10;Descrição gerada automaticamente">
            <a:extLst>
              <a:ext uri="{FF2B5EF4-FFF2-40B4-BE49-F238E27FC236}">
                <a16:creationId xmlns:a16="http://schemas.microsoft.com/office/drawing/2014/main" xmlns="" id="{2037B2CC-E261-0CDC-E2F6-EF5F8C6B952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510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A44E39B8-9F2D-0049-788D-B0125CE1425E}"/>
              </a:ext>
            </a:extLst>
          </p:cNvPr>
          <p:cNvSpPr txBox="1"/>
          <p:nvPr/>
        </p:nvSpPr>
        <p:spPr>
          <a:xfrm>
            <a:off x="1618488" y="4060376"/>
            <a:ext cx="9834695" cy="19082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pt-PT" sz="5000" b="1" dirty="0">
                <a:solidFill>
                  <a:schemeClr val="bg1"/>
                </a:solidFill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>COMO POSSO</a:t>
            </a:r>
            <a:br>
              <a:rPr lang="pt-PT" sz="5000" b="1" dirty="0">
                <a:solidFill>
                  <a:schemeClr val="bg1"/>
                </a:solidFill>
                <a:effectLst/>
                <a:latin typeface="Cera Pro" panose="00000400000000000000" pitchFamily="50" charset="0"/>
                <a:ea typeface="Calibri" panose="020F0502020204030204" pitchFamily="34" charset="0"/>
              </a:rPr>
            </a:br>
            <a:r>
              <a:rPr lang="pt-PT" sz="5000" b="1" dirty="0">
                <a:solidFill>
                  <a:schemeClr val="bg1"/>
                </a:solidFill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>CANDIDATAR-ME</a:t>
            </a:r>
            <a:r>
              <a:rPr lang="pt-PT" sz="5000" b="1" dirty="0">
                <a:solidFill>
                  <a:schemeClr val="bg1"/>
                </a:solidFill>
                <a:latin typeface="Cera Pro" panose="00000400000000000000" pitchFamily="50" charset="0"/>
                <a:ea typeface="Calibri" panose="020F0502020204030204" pitchFamily="34" charset="0"/>
              </a:rPr>
              <a:t>?</a:t>
            </a:r>
            <a:r>
              <a:rPr lang="pt-PT" sz="16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/>
            </a:r>
            <a:br>
              <a:rPr lang="pt-PT" sz="16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</a:b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419623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m captura de ecrã">
            <a:extLst>
              <a:ext uri="{FF2B5EF4-FFF2-40B4-BE49-F238E27FC236}">
                <a16:creationId xmlns:a16="http://schemas.microsoft.com/office/drawing/2014/main" xmlns="" id="{CF36CC50-8DEF-6AB8-B393-21C3773040A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495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216BB327-7AA9-4EC5-815F-9D8E6BC5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DEA2EAC1-0FF4-F0F3-02AA-D6D42AFC4DE7}"/>
              </a:ext>
            </a:extLst>
          </p:cNvPr>
          <p:cNvSpPr txBox="1"/>
          <p:nvPr/>
        </p:nvSpPr>
        <p:spPr>
          <a:xfrm>
            <a:off x="557785" y="2135484"/>
            <a:ext cx="10963655" cy="24314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Clr>
                <a:schemeClr val="accent1">
                  <a:lumMod val="50000"/>
                </a:schemeClr>
              </a:buClr>
              <a:buFont typeface="Cera Pro" panose="00000400000000000000" pitchFamily="50" charset="0"/>
              <a:buChar char="▲"/>
            </a:pPr>
            <a:r>
              <a:rPr lang="pt-PT" sz="29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>Através de proposta, dirigida sob forma de requerimento ao Presidente da Câmara Municipal de Castro Verde, com identificação do</a:t>
            </a:r>
            <a:r>
              <a:rPr lang="pt-PT" sz="2900" b="1" dirty="0">
                <a:latin typeface="Cera Pro" panose="00000400000000000000" pitchFamily="50" charset="0"/>
                <a:ea typeface="Calibri" panose="020F0502020204030204" pitchFamily="34" charset="0"/>
              </a:rPr>
              <a:t> n</a:t>
            </a:r>
            <a:r>
              <a:rPr lang="pt-PT" sz="29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>ome, morada ou sede do interessado, NIF, contactos e natureza jurídica do candidato.</a:t>
            </a:r>
            <a:r>
              <a:rPr lang="pt-PT" sz="36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/>
            </a:r>
            <a:br>
              <a:rPr lang="pt-PT" sz="36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</a:br>
            <a:r>
              <a:rPr lang="pt-PT" sz="1800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/>
            </a:r>
            <a:br>
              <a:rPr lang="pt-PT" sz="1800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</a:br>
            <a:endParaRPr lang="pt-P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679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42A4FC2C-047E-45A5-965D-8E1E3BF0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Imagem 4" descr="Uma imagem com captura de ecrã&#10;&#10;Descrição gerada automaticamente">
            <a:extLst>
              <a:ext uri="{FF2B5EF4-FFF2-40B4-BE49-F238E27FC236}">
                <a16:creationId xmlns:a16="http://schemas.microsoft.com/office/drawing/2014/main" xmlns="" id="{2037B2CC-E261-0CDC-E2F6-EF5F8C6B952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510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A44E39B8-9F2D-0049-788D-B0125CE1425E}"/>
              </a:ext>
            </a:extLst>
          </p:cNvPr>
          <p:cNvSpPr txBox="1"/>
          <p:nvPr/>
        </p:nvSpPr>
        <p:spPr>
          <a:xfrm>
            <a:off x="1618488" y="4060376"/>
            <a:ext cx="9834695" cy="19082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pt-PT" sz="5000" b="1" dirty="0">
                <a:solidFill>
                  <a:schemeClr val="bg1"/>
                </a:solidFill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>QUE DOCUMENTOS</a:t>
            </a:r>
            <a:br>
              <a:rPr lang="pt-PT" sz="5000" b="1" dirty="0">
                <a:solidFill>
                  <a:schemeClr val="bg1"/>
                </a:solidFill>
                <a:effectLst/>
                <a:latin typeface="Cera Pro" panose="00000400000000000000" pitchFamily="50" charset="0"/>
                <a:ea typeface="Calibri" panose="020F0502020204030204" pitchFamily="34" charset="0"/>
              </a:rPr>
            </a:br>
            <a:r>
              <a:rPr lang="pt-PT" sz="5000" b="1" dirty="0">
                <a:solidFill>
                  <a:schemeClr val="bg1"/>
                </a:solidFill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>SÃO NECESSÁRIOS</a:t>
            </a:r>
            <a:r>
              <a:rPr lang="pt-PT" sz="5000" b="1" dirty="0">
                <a:solidFill>
                  <a:schemeClr val="bg1"/>
                </a:solidFill>
                <a:latin typeface="Cera Pro" panose="00000400000000000000" pitchFamily="50" charset="0"/>
                <a:ea typeface="Calibri" panose="020F0502020204030204" pitchFamily="34" charset="0"/>
              </a:rPr>
              <a:t>?</a:t>
            </a:r>
            <a:r>
              <a:rPr lang="pt-PT" sz="16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/>
            </a:r>
            <a:br>
              <a:rPr lang="pt-PT" sz="16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</a:b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939230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m captura de ecrã">
            <a:extLst>
              <a:ext uri="{FF2B5EF4-FFF2-40B4-BE49-F238E27FC236}">
                <a16:creationId xmlns:a16="http://schemas.microsoft.com/office/drawing/2014/main" xmlns="" id="{116C1109-1961-4815-5021-8AE62F0B250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495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216BB327-7AA9-4EC5-815F-9D8E6BC5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DEA2EAC1-0FF4-F0F3-02AA-D6D42AFC4DE7}"/>
              </a:ext>
            </a:extLst>
          </p:cNvPr>
          <p:cNvSpPr txBox="1"/>
          <p:nvPr/>
        </p:nvSpPr>
        <p:spPr>
          <a:xfrm>
            <a:off x="320041" y="2108052"/>
            <a:ext cx="11247982" cy="46782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indent="-457200">
              <a:buClr>
                <a:srgbClr val="002060"/>
              </a:buClr>
              <a:buFont typeface="Cera Pro" panose="00000400000000000000" pitchFamily="50" charset="0"/>
              <a:buChar char="▲"/>
            </a:pPr>
            <a:r>
              <a:rPr lang="pt-PT" sz="2900" b="1" dirty="0">
                <a:latin typeface="Cera Pro" panose="00000400000000000000" pitchFamily="50" charset="0"/>
                <a:ea typeface="Calibri" panose="020F0502020204030204" pitchFamily="34" charset="0"/>
              </a:rPr>
              <a:t>P</a:t>
            </a:r>
            <a:r>
              <a:rPr lang="pt-PT" sz="29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>reenchimento de formulário próprio.</a:t>
            </a:r>
          </a:p>
          <a:p>
            <a:pPr marL="685800" indent="-457200">
              <a:buClr>
                <a:srgbClr val="002060"/>
              </a:buClr>
              <a:buFont typeface="Cera Pro" panose="00000400000000000000" pitchFamily="50" charset="0"/>
              <a:buChar char="△"/>
            </a:pPr>
            <a:r>
              <a:rPr lang="pt-PT" sz="29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>Estudo-Prévio do projeto de investimento a realizar.</a:t>
            </a:r>
            <a:r>
              <a:rPr lang="pt-PT" sz="26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/>
            </a:r>
            <a:br>
              <a:rPr lang="pt-PT" sz="26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</a:br>
            <a:r>
              <a:rPr lang="pt-PT" sz="15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>(Memória descritiva, área destinada à implantação do empreendimento, área de construção e volumetria dos edifícios, natureza e dimensionamento dos equipamentos, identificação do técnico responsável)</a:t>
            </a:r>
            <a:endParaRPr lang="pt-PT" sz="2600" b="1" dirty="0">
              <a:latin typeface="Cera Pro" panose="00000400000000000000" pitchFamily="50" charset="0"/>
              <a:ea typeface="Calibri" panose="020F0502020204030204" pitchFamily="34" charset="0"/>
            </a:endParaRPr>
          </a:p>
          <a:p>
            <a:pPr marL="685800" indent="-457200">
              <a:buClr>
                <a:srgbClr val="002060"/>
              </a:buClr>
              <a:buFont typeface="Cera Pro" panose="00000400000000000000" pitchFamily="50" charset="0"/>
              <a:buChar char="▲"/>
            </a:pPr>
            <a:r>
              <a:rPr lang="pt-PT" sz="2900" b="1" dirty="0">
                <a:latin typeface="Cera Pro" panose="00000400000000000000" pitchFamily="50" charset="0"/>
                <a:ea typeface="Calibri" panose="020F0502020204030204" pitchFamily="34" charset="0"/>
              </a:rPr>
              <a:t>C</a:t>
            </a:r>
            <a:r>
              <a:rPr lang="pt-PT" sz="29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>omprovativos da situação regularizada perante a AT e SS.</a:t>
            </a:r>
            <a:endParaRPr lang="pt-PT" sz="2900" b="1" dirty="0">
              <a:latin typeface="Cera Pro" panose="00000400000000000000" pitchFamily="50" charset="0"/>
              <a:ea typeface="Calibri" panose="020F0502020204030204" pitchFamily="34" charset="0"/>
            </a:endParaRPr>
          </a:p>
          <a:p>
            <a:pPr marL="685800" indent="-457200">
              <a:buClr>
                <a:srgbClr val="002060"/>
              </a:buClr>
              <a:buFont typeface="Cera Pro" panose="00000400000000000000" pitchFamily="50" charset="0"/>
              <a:buChar char="△"/>
            </a:pPr>
            <a:r>
              <a:rPr lang="pt-PT" sz="29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>Cópia autenticada da última declaração de IRS ou IRC.</a:t>
            </a:r>
          </a:p>
          <a:p>
            <a:pPr marL="685800" indent="-457200">
              <a:buClr>
                <a:srgbClr val="002060"/>
              </a:buClr>
              <a:buFont typeface="Cera Pro" panose="00000400000000000000" pitchFamily="50" charset="0"/>
              <a:buChar char="▲"/>
            </a:pPr>
            <a:r>
              <a:rPr lang="pt-PT" sz="29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>Declaração sobre o volume de negócios dos 3 últimos exercícios, assinada pelo representante legal da empresa.</a:t>
            </a:r>
            <a:endParaRPr lang="pt-PT" sz="2900" b="1" dirty="0">
              <a:latin typeface="Cera Pro" panose="00000400000000000000" pitchFamily="50" charset="0"/>
              <a:ea typeface="Calibri" panose="020F0502020204030204" pitchFamily="34" charset="0"/>
            </a:endParaRPr>
          </a:p>
          <a:p>
            <a:pPr marL="685800" indent="-457200">
              <a:buClr>
                <a:srgbClr val="002060"/>
              </a:buClr>
              <a:buFont typeface="Cera Pro" panose="00000400000000000000" pitchFamily="50" charset="0"/>
              <a:buChar char="△"/>
            </a:pPr>
            <a:r>
              <a:rPr lang="pt-PT" sz="29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>Certificados das habilitações literárias dos quadros da empresa.</a:t>
            </a:r>
            <a:r>
              <a:rPr lang="pt-PT" sz="36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/>
            </a:r>
            <a:br>
              <a:rPr lang="pt-PT" sz="36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</a:br>
            <a:r>
              <a:rPr lang="pt-PT" sz="1800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/>
            </a:r>
            <a:br>
              <a:rPr lang="pt-PT" sz="1800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</a:br>
            <a:endParaRPr lang="pt-P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537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42A4FC2C-047E-45A5-965D-8E1E3BF0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Imagem 4" descr="Uma imagem com captura de ecrã&#10;&#10;Descrição gerada automaticamente">
            <a:extLst>
              <a:ext uri="{FF2B5EF4-FFF2-40B4-BE49-F238E27FC236}">
                <a16:creationId xmlns:a16="http://schemas.microsoft.com/office/drawing/2014/main" xmlns="" id="{2037B2CC-E261-0CDC-E2F6-EF5F8C6B952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510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A44E39B8-9F2D-0049-788D-B0125CE1425E}"/>
              </a:ext>
            </a:extLst>
          </p:cNvPr>
          <p:cNvSpPr txBox="1"/>
          <p:nvPr/>
        </p:nvSpPr>
        <p:spPr>
          <a:xfrm>
            <a:off x="1618488" y="4060376"/>
            <a:ext cx="9834695" cy="19082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pt-PT" sz="5000" b="1" dirty="0">
                <a:solidFill>
                  <a:schemeClr val="bg1"/>
                </a:solidFill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>COMO É EFETUADO</a:t>
            </a:r>
            <a:br>
              <a:rPr lang="pt-PT" sz="5000" b="1" dirty="0">
                <a:solidFill>
                  <a:schemeClr val="bg1"/>
                </a:solidFill>
                <a:effectLst/>
                <a:latin typeface="Cera Pro" panose="00000400000000000000" pitchFamily="50" charset="0"/>
                <a:ea typeface="Calibri" panose="020F0502020204030204" pitchFamily="34" charset="0"/>
              </a:rPr>
            </a:br>
            <a:r>
              <a:rPr lang="pt-PT" sz="5000" b="1" dirty="0">
                <a:solidFill>
                  <a:schemeClr val="bg1"/>
                </a:solidFill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>O PAGAMENTO</a:t>
            </a:r>
            <a:r>
              <a:rPr lang="pt-PT" sz="5000" b="1" dirty="0">
                <a:solidFill>
                  <a:schemeClr val="bg1"/>
                </a:solidFill>
                <a:latin typeface="Cera Pro" panose="00000400000000000000" pitchFamily="50" charset="0"/>
                <a:ea typeface="Calibri" panose="020F0502020204030204" pitchFamily="34" charset="0"/>
              </a:rPr>
              <a:t>?</a:t>
            </a:r>
            <a:r>
              <a:rPr lang="pt-PT" sz="16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/>
            </a:r>
            <a:br>
              <a:rPr lang="pt-PT" sz="16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</a:b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664231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m captura de ecrã">
            <a:extLst>
              <a:ext uri="{FF2B5EF4-FFF2-40B4-BE49-F238E27FC236}">
                <a16:creationId xmlns:a16="http://schemas.microsoft.com/office/drawing/2014/main" xmlns="" id="{59F8DECB-F82B-8BCD-D7A1-9D7757B3E37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495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216BB327-7AA9-4EC5-815F-9D8E6BC5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DEA2EAC1-0FF4-F0F3-02AA-D6D42AFC4DE7}"/>
              </a:ext>
            </a:extLst>
          </p:cNvPr>
          <p:cNvSpPr txBox="1"/>
          <p:nvPr/>
        </p:nvSpPr>
        <p:spPr>
          <a:xfrm>
            <a:off x="585217" y="2108052"/>
            <a:ext cx="10982806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0" indent="-457200">
              <a:buClr>
                <a:schemeClr val="accent1">
                  <a:lumMod val="50000"/>
                </a:schemeClr>
              </a:buClr>
              <a:buFont typeface="Cera Pro" panose="00000400000000000000" pitchFamily="50" charset="0"/>
              <a:buChar char="▲"/>
            </a:pPr>
            <a:r>
              <a:rPr lang="pt-PT" sz="29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>A pronto pagamento (com desconto de 5% sobre o preço final).</a:t>
            </a:r>
            <a:endParaRPr lang="pt-PT" sz="2900" b="1" dirty="0">
              <a:latin typeface="Cera Pro" panose="00000400000000000000" pitchFamily="50" charset="0"/>
              <a:ea typeface="Calibri" panose="020F0502020204030204" pitchFamily="34" charset="0"/>
            </a:endParaRPr>
          </a:p>
          <a:p>
            <a:pPr marL="457200" lvl="0" indent="-457200">
              <a:buClr>
                <a:schemeClr val="accent1">
                  <a:lumMod val="50000"/>
                </a:schemeClr>
              </a:buClr>
              <a:buFont typeface="Cera Pro" panose="00000400000000000000" pitchFamily="50" charset="0"/>
              <a:buChar char="▲"/>
            </a:pPr>
            <a:endParaRPr lang="pt-PT" sz="2900" b="1" dirty="0">
              <a:effectLst/>
              <a:latin typeface="Cera Pro" panose="00000400000000000000" pitchFamily="50" charset="0"/>
              <a:ea typeface="Calibri" panose="020F0502020204030204" pitchFamily="34" charset="0"/>
            </a:endParaRPr>
          </a:p>
          <a:p>
            <a:pPr marL="457200" lvl="0" indent="-457200">
              <a:buClr>
                <a:schemeClr val="accent1">
                  <a:lumMod val="50000"/>
                </a:schemeClr>
              </a:buClr>
              <a:buFont typeface="Cera Pro" panose="00000400000000000000" pitchFamily="50" charset="0"/>
              <a:buChar char="△"/>
            </a:pPr>
            <a:r>
              <a:rPr lang="pt-PT" sz="29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>De forma faseada (com o pagamento de 60% no ato da escritura de compra e venda, 20% no ato da aprovação do projeto de </a:t>
            </a:r>
            <a:r>
              <a:rPr lang="pt-PT" sz="2900" b="1" dirty="0" smtClean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>construção, o pagamento de 10% até um ano após a aprovação </a:t>
            </a:r>
            <a:r>
              <a:rPr lang="pt-PT" sz="29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>e os restantes 10% </a:t>
            </a:r>
            <a:r>
              <a:rPr lang="pt-PT" sz="2900" b="1" dirty="0" smtClean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>até </a:t>
            </a:r>
            <a:r>
              <a:rPr lang="pt-PT" sz="2900" b="1" smtClean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>dois anos </a:t>
            </a:r>
            <a:r>
              <a:rPr lang="pt-PT" sz="29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>após a data da aprovação do projeto de construção).</a:t>
            </a:r>
          </a:p>
          <a:p>
            <a:pPr lvl="0"/>
            <a:r>
              <a:rPr lang="pt-PT" sz="36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/>
            </a:r>
            <a:br>
              <a:rPr lang="pt-PT" sz="36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</a:br>
            <a:r>
              <a:rPr lang="pt-PT" sz="1800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/>
            </a:r>
            <a:br>
              <a:rPr lang="pt-PT" sz="1800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</a:br>
            <a:endParaRPr lang="pt-P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401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42A4FC2C-047E-45A5-965D-8E1E3BF0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Imagem 4" descr="Uma imagem com captura de ecrã&#10;&#10;Descrição gerada automaticamente">
            <a:extLst>
              <a:ext uri="{FF2B5EF4-FFF2-40B4-BE49-F238E27FC236}">
                <a16:creationId xmlns:a16="http://schemas.microsoft.com/office/drawing/2014/main" xmlns="" id="{2037B2CC-E261-0CDC-E2F6-EF5F8C6B952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510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A44E39B8-9F2D-0049-788D-B0125CE1425E}"/>
              </a:ext>
            </a:extLst>
          </p:cNvPr>
          <p:cNvSpPr txBox="1"/>
          <p:nvPr/>
        </p:nvSpPr>
        <p:spPr>
          <a:xfrm>
            <a:off x="1618488" y="4060376"/>
            <a:ext cx="9834695" cy="19082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pt-PT" sz="5000" b="1">
                <a:solidFill>
                  <a:schemeClr val="bg1"/>
                </a:solidFill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>CRITÉRIOS PREFERENCIAIS</a:t>
            </a:r>
            <a:r>
              <a:rPr lang="pt-PT" sz="5000" b="1" dirty="0">
                <a:solidFill>
                  <a:schemeClr val="bg1"/>
                </a:solidFill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/>
            </a:r>
            <a:br>
              <a:rPr lang="pt-PT" sz="5000" b="1" dirty="0">
                <a:solidFill>
                  <a:schemeClr val="bg1"/>
                </a:solidFill>
                <a:effectLst/>
                <a:latin typeface="Cera Pro" panose="00000400000000000000" pitchFamily="50" charset="0"/>
                <a:ea typeface="Calibri" panose="020F0502020204030204" pitchFamily="34" charset="0"/>
              </a:rPr>
            </a:br>
            <a:r>
              <a:rPr lang="pt-PT" sz="5000" b="1" dirty="0">
                <a:solidFill>
                  <a:schemeClr val="bg1"/>
                </a:solidFill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>DE ATRIBUIÇÃO DE LOTES</a:t>
            </a:r>
            <a:r>
              <a:rPr lang="pt-PT" sz="16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/>
            </a:r>
            <a:br>
              <a:rPr lang="pt-PT" sz="16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</a:b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602316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m captura de ecrã">
            <a:extLst>
              <a:ext uri="{FF2B5EF4-FFF2-40B4-BE49-F238E27FC236}">
                <a16:creationId xmlns:a16="http://schemas.microsoft.com/office/drawing/2014/main" xmlns="" id="{59F8DECB-F82B-8BCD-D7A1-9D7757B3E37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495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216BB327-7AA9-4EC5-815F-9D8E6BC5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DEA2EAC1-0FF4-F0F3-02AA-D6D42AFC4DE7}"/>
              </a:ext>
            </a:extLst>
          </p:cNvPr>
          <p:cNvSpPr txBox="1"/>
          <p:nvPr/>
        </p:nvSpPr>
        <p:spPr>
          <a:xfrm>
            <a:off x="585217" y="2108052"/>
            <a:ext cx="10982806" cy="3847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0" indent="-457200">
              <a:buClr>
                <a:schemeClr val="accent1">
                  <a:lumMod val="50000"/>
                </a:schemeClr>
              </a:buClr>
              <a:buFont typeface="Cera Pro" panose="00000400000000000000" pitchFamily="50" charset="0"/>
              <a:buChar char="▲"/>
            </a:pPr>
            <a:r>
              <a:rPr lang="pt-PT" sz="2600" b="1" dirty="0">
                <a:latin typeface="Cera Pro" panose="00000400000000000000" pitchFamily="50" charset="0"/>
                <a:ea typeface="Calibri" panose="020F0502020204030204" pitchFamily="34" charset="0"/>
              </a:rPr>
              <a:t>Empresas sedeadas no concelho de Castro Verde.</a:t>
            </a:r>
          </a:p>
          <a:p>
            <a:pPr marL="457200" lvl="0" indent="-457200">
              <a:buClr>
                <a:schemeClr val="accent1">
                  <a:lumMod val="50000"/>
                </a:schemeClr>
              </a:buClr>
              <a:buFont typeface="Cera Pro" panose="00000400000000000000" pitchFamily="50" charset="0"/>
              <a:buChar char="△"/>
            </a:pPr>
            <a:r>
              <a:rPr lang="pt-PT" sz="2600" b="1" dirty="0">
                <a:latin typeface="Cera Pro" panose="00000400000000000000" pitchFamily="50" charset="0"/>
                <a:ea typeface="Calibri" panose="020F0502020204030204" pitchFamily="34" charset="0"/>
              </a:rPr>
              <a:t>Volume de investimento a efetuar.</a:t>
            </a:r>
          </a:p>
          <a:p>
            <a:pPr marL="457200" lvl="0" indent="-457200">
              <a:buClr>
                <a:schemeClr val="accent1">
                  <a:lumMod val="50000"/>
                </a:schemeClr>
              </a:buClr>
              <a:buFont typeface="Cera Pro" panose="00000400000000000000" pitchFamily="50" charset="0"/>
              <a:buChar char="▲"/>
            </a:pPr>
            <a:r>
              <a:rPr lang="pt-PT" sz="2600" b="1" dirty="0">
                <a:latin typeface="Cera Pro" panose="00000400000000000000" pitchFamily="50" charset="0"/>
                <a:ea typeface="Calibri" panose="020F0502020204030204" pitchFamily="34" charset="0"/>
              </a:rPr>
              <a:t>Interesse de natureza económica, social e ambiental para o Município.</a:t>
            </a:r>
          </a:p>
          <a:p>
            <a:pPr marL="457200" lvl="0" indent="-457200">
              <a:buClr>
                <a:schemeClr val="accent1">
                  <a:lumMod val="50000"/>
                </a:schemeClr>
              </a:buClr>
              <a:buFont typeface="Cera Pro" panose="00000400000000000000" pitchFamily="50" charset="0"/>
              <a:buChar char="△"/>
            </a:pPr>
            <a:r>
              <a:rPr lang="pt-PT" sz="2600" b="1" dirty="0">
                <a:latin typeface="Cera Pro" panose="00000400000000000000" pitchFamily="50" charset="0"/>
                <a:ea typeface="Calibri" panose="020F0502020204030204" pitchFamily="34" charset="0"/>
              </a:rPr>
              <a:t>Criação / manutenção de postos de trabalho.</a:t>
            </a:r>
          </a:p>
          <a:p>
            <a:pPr marL="457200" lvl="0" indent="-457200">
              <a:buClr>
                <a:schemeClr val="accent1">
                  <a:lumMod val="50000"/>
                </a:schemeClr>
              </a:buClr>
              <a:buFont typeface="Cera Pro" panose="00000400000000000000" pitchFamily="50" charset="0"/>
              <a:buChar char="▲"/>
            </a:pPr>
            <a:r>
              <a:rPr lang="pt-PT" sz="2600" b="1" dirty="0">
                <a:latin typeface="Cera Pro" panose="00000400000000000000" pitchFamily="50" charset="0"/>
                <a:ea typeface="Calibri" panose="020F0502020204030204" pitchFamily="34" charset="0"/>
              </a:rPr>
              <a:t>Consistência do projeto, determinada pela adequação entre os objetivos definidos e os resultados previsíveis.</a:t>
            </a:r>
          </a:p>
          <a:p>
            <a:pPr marL="457200" lvl="0" indent="-457200">
              <a:buClr>
                <a:schemeClr val="accent1">
                  <a:lumMod val="50000"/>
                </a:schemeClr>
              </a:buClr>
              <a:buFont typeface="Cera Pro" panose="00000400000000000000" pitchFamily="50" charset="0"/>
              <a:buChar char="△"/>
            </a:pPr>
            <a:r>
              <a:rPr lang="pt-PT" sz="2600" b="1" dirty="0">
                <a:latin typeface="Cera Pro" panose="00000400000000000000" pitchFamily="50" charset="0"/>
                <a:ea typeface="Calibri" panose="020F0502020204030204" pitchFamily="34" charset="0"/>
              </a:rPr>
              <a:t>Projetos que recorram a novas tecnologias.</a:t>
            </a:r>
            <a:r>
              <a:rPr lang="pt-PT" sz="36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/>
            </a:r>
            <a:br>
              <a:rPr lang="pt-PT" sz="36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</a:br>
            <a:r>
              <a:rPr lang="pt-PT" sz="1800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/>
            </a:r>
            <a:br>
              <a:rPr lang="pt-PT" sz="1800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</a:br>
            <a:endParaRPr lang="pt-P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694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42A4FC2C-047E-45A5-965D-8E1E3BF0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Imagem 4" descr="Uma imagem com captura de ecrã&#10;&#10;Descrição gerada automaticamente">
            <a:extLst>
              <a:ext uri="{FF2B5EF4-FFF2-40B4-BE49-F238E27FC236}">
                <a16:creationId xmlns:a16="http://schemas.microsoft.com/office/drawing/2014/main" xmlns="" id="{2037B2CC-E261-0CDC-E2F6-EF5F8C6B952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510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A44E39B8-9F2D-0049-788D-B0125CE1425E}"/>
              </a:ext>
            </a:extLst>
          </p:cNvPr>
          <p:cNvSpPr txBox="1"/>
          <p:nvPr/>
        </p:nvSpPr>
        <p:spPr>
          <a:xfrm>
            <a:off x="1618488" y="4060376"/>
            <a:ext cx="9834695" cy="19082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pt-PT" sz="5000" b="1" dirty="0">
                <a:solidFill>
                  <a:schemeClr val="bg1"/>
                </a:solidFill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>MAIS </a:t>
            </a:r>
            <a:br>
              <a:rPr lang="pt-PT" sz="5000" b="1" dirty="0">
                <a:solidFill>
                  <a:schemeClr val="bg1"/>
                </a:solidFill>
                <a:effectLst/>
                <a:latin typeface="Cera Pro" panose="00000400000000000000" pitchFamily="50" charset="0"/>
                <a:ea typeface="Calibri" panose="020F0502020204030204" pitchFamily="34" charset="0"/>
              </a:rPr>
            </a:br>
            <a:r>
              <a:rPr lang="pt-PT" sz="5000" b="1" dirty="0">
                <a:solidFill>
                  <a:schemeClr val="bg1"/>
                </a:solidFill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>INFORMAÇÕES</a:t>
            </a:r>
            <a:r>
              <a:rPr lang="pt-PT" sz="16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/>
            </a:r>
            <a:br>
              <a:rPr lang="pt-PT" sz="16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</a:b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95759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m captura de ecrã">
            <a:extLst>
              <a:ext uri="{FF2B5EF4-FFF2-40B4-BE49-F238E27FC236}">
                <a16:creationId xmlns:a16="http://schemas.microsoft.com/office/drawing/2014/main" xmlns="" id="{59F8DECB-F82B-8BCD-D7A1-9D7757B3E37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495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216BB327-7AA9-4EC5-815F-9D8E6BC5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DEA2EAC1-0FF4-F0F3-02AA-D6D42AFC4DE7}"/>
              </a:ext>
            </a:extLst>
          </p:cNvPr>
          <p:cNvSpPr txBox="1"/>
          <p:nvPr/>
        </p:nvSpPr>
        <p:spPr>
          <a:xfrm>
            <a:off x="679329" y="2108052"/>
            <a:ext cx="10888693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buClr>
                <a:schemeClr val="accent1">
                  <a:lumMod val="50000"/>
                </a:schemeClr>
              </a:buClr>
            </a:pPr>
            <a:r>
              <a:rPr lang="pt-PT" sz="2900" b="1" dirty="0">
                <a:latin typeface="Cera Pro" panose="00000400000000000000" pitchFamily="50" charset="0"/>
                <a:ea typeface="Calibri" panose="020F0502020204030204" pitchFamily="34" charset="0"/>
              </a:rPr>
              <a:t>As informações não dispensam a consulta dos documentos, disponíveis no site do Município de Castro Verde, em </a:t>
            </a:r>
            <a:r>
              <a:rPr lang="pt-PT" sz="2900" b="1" u="sng" dirty="0">
                <a:latin typeface="Cera Pro" panose="00000400000000000000" pitchFamily="50" charset="0"/>
                <a:ea typeface="Calibri" panose="020F0502020204030204" pitchFamily="34" charset="0"/>
              </a:rPr>
              <a:t>www.cm-castroverde.pt</a:t>
            </a:r>
            <a:r>
              <a:rPr lang="pt-PT" sz="2900" b="1" dirty="0">
                <a:latin typeface="Cera Pro" panose="00000400000000000000" pitchFamily="50" charset="0"/>
                <a:ea typeface="Calibri" panose="020F0502020204030204" pitchFamily="34" charset="0"/>
              </a:rPr>
              <a:t>:</a:t>
            </a:r>
            <a:endParaRPr lang="pt-PT" sz="2900" b="1" dirty="0">
              <a:solidFill>
                <a:srgbClr val="002060"/>
              </a:solidFill>
              <a:latin typeface="Cera Pro" panose="00000400000000000000" pitchFamily="50" charset="0"/>
              <a:ea typeface="Calibri" panose="020F0502020204030204" pitchFamily="34" charset="0"/>
            </a:endParaRPr>
          </a:p>
          <a:p>
            <a:pPr marL="457200" lvl="0" indent="-457200">
              <a:buClr>
                <a:schemeClr val="accent1">
                  <a:lumMod val="50000"/>
                </a:schemeClr>
              </a:buClr>
              <a:buFont typeface="Cera Pro" panose="00000400000000000000" pitchFamily="50" charset="0"/>
              <a:buChar char="▲"/>
            </a:pPr>
            <a:endParaRPr lang="pt-PT" sz="2900" b="1" dirty="0">
              <a:solidFill>
                <a:srgbClr val="002060"/>
              </a:solidFill>
              <a:latin typeface="Cera Pro" panose="00000400000000000000" pitchFamily="50" charset="0"/>
              <a:ea typeface="Calibri" panose="020F0502020204030204" pitchFamily="34" charset="0"/>
            </a:endParaRPr>
          </a:p>
          <a:p>
            <a:pPr marL="457200" lvl="0" indent="-457200">
              <a:buClr>
                <a:schemeClr val="accent1">
                  <a:lumMod val="50000"/>
                </a:schemeClr>
              </a:buClr>
              <a:buFont typeface="Cera Pro" panose="00000400000000000000" pitchFamily="50" charset="0"/>
              <a:buChar char="▲"/>
            </a:pPr>
            <a:r>
              <a:rPr lang="pt-PT" sz="2900" b="1" dirty="0">
                <a:latin typeface="Cera Pro" panose="00000400000000000000" pitchFamily="50" charset="0"/>
                <a:ea typeface="Calibri" panose="020F0502020204030204" pitchFamily="34" charset="0"/>
              </a:rPr>
              <a:t>Plano de Pormenor da Zona Empresarial</a:t>
            </a:r>
            <a:br>
              <a:rPr lang="pt-PT" sz="2900" b="1" dirty="0">
                <a:latin typeface="Cera Pro" panose="00000400000000000000" pitchFamily="50" charset="0"/>
                <a:ea typeface="Calibri" panose="020F0502020204030204" pitchFamily="34" charset="0"/>
              </a:rPr>
            </a:br>
            <a:r>
              <a:rPr lang="pt-PT" sz="15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>(</a:t>
            </a:r>
            <a:r>
              <a:rPr lang="pt-PT" sz="1500" b="1" dirty="0" err="1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>Home</a:t>
            </a:r>
            <a:r>
              <a:rPr lang="pt-PT" sz="15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> &gt; Investir &gt; Zona Empresarial &gt; Plano de Pormenor)</a:t>
            </a:r>
            <a:endParaRPr lang="pt-PT" sz="1500" b="1" dirty="0">
              <a:latin typeface="Cera Pro" panose="00000400000000000000" pitchFamily="50" charset="0"/>
              <a:ea typeface="Calibri" panose="020F0502020204030204" pitchFamily="34" charset="0"/>
            </a:endParaRPr>
          </a:p>
          <a:p>
            <a:pPr marL="457200" lvl="0" indent="-457200">
              <a:buClr>
                <a:schemeClr val="accent1">
                  <a:lumMod val="50000"/>
                </a:schemeClr>
              </a:buClr>
              <a:buFont typeface="Cera Pro" panose="00000400000000000000" pitchFamily="50" charset="0"/>
              <a:buChar char="▲"/>
            </a:pPr>
            <a:endParaRPr lang="pt-PT" sz="1500" b="1" dirty="0">
              <a:latin typeface="Cera Pro" panose="00000400000000000000" pitchFamily="50" charset="0"/>
              <a:ea typeface="Calibri" panose="020F0502020204030204" pitchFamily="34" charset="0"/>
            </a:endParaRPr>
          </a:p>
          <a:p>
            <a:pPr marL="457200" lvl="0" indent="-457200">
              <a:buClr>
                <a:schemeClr val="accent1">
                  <a:lumMod val="50000"/>
                </a:schemeClr>
              </a:buClr>
              <a:buFont typeface="Cera Pro" panose="00000400000000000000" pitchFamily="50" charset="0"/>
              <a:buChar char="△"/>
            </a:pPr>
            <a:r>
              <a:rPr lang="pt-PT" sz="2900" b="1" dirty="0">
                <a:latin typeface="Cera Pro" panose="00000400000000000000" pitchFamily="50" charset="0"/>
                <a:ea typeface="Calibri" panose="020F0502020204030204" pitchFamily="34" charset="0"/>
              </a:rPr>
              <a:t>Regulamento de Alienação de Lotes da Zona Empresarial de Castro Verde</a:t>
            </a:r>
            <a:br>
              <a:rPr lang="pt-PT" sz="2900" b="1" dirty="0">
                <a:latin typeface="Cera Pro" panose="00000400000000000000" pitchFamily="50" charset="0"/>
                <a:ea typeface="Calibri" panose="020F0502020204030204" pitchFamily="34" charset="0"/>
              </a:rPr>
            </a:br>
            <a:r>
              <a:rPr lang="pt-PT" sz="15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>(</a:t>
            </a:r>
            <a:r>
              <a:rPr lang="pt-PT" sz="1500" b="1" dirty="0" err="1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>Home</a:t>
            </a:r>
            <a:r>
              <a:rPr lang="pt-PT" sz="15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> &gt; Investir &gt; Zona Empresarial &gt; Regulamento)</a:t>
            </a:r>
            <a:r>
              <a:rPr lang="pt-PT" sz="2800" b="1" dirty="0">
                <a:latin typeface="Cera Pro" panose="00000400000000000000" pitchFamily="50" charset="0"/>
                <a:ea typeface="Calibri" panose="020F0502020204030204" pitchFamily="34" charset="0"/>
              </a:rPr>
              <a:t/>
            </a:r>
            <a:br>
              <a:rPr lang="pt-PT" sz="2800" b="1" dirty="0">
                <a:latin typeface="Cera Pro" panose="00000400000000000000" pitchFamily="50" charset="0"/>
                <a:ea typeface="Calibri" panose="020F0502020204030204" pitchFamily="34" charset="0"/>
              </a:rPr>
            </a:br>
            <a:r>
              <a:rPr lang="pt-PT" sz="2600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/>
            </a:r>
            <a:br>
              <a:rPr lang="pt-PT" sz="2600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</a:br>
            <a:endParaRPr lang="pt-PT" sz="2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216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42A4FC2C-047E-45A5-965D-8E1E3BF0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Imagem 4" descr="Uma imagem com captura de ecrã&#10;&#10;Descrição gerada automaticamente">
            <a:extLst>
              <a:ext uri="{FF2B5EF4-FFF2-40B4-BE49-F238E27FC236}">
                <a16:creationId xmlns:a16="http://schemas.microsoft.com/office/drawing/2014/main" xmlns="" id="{2037B2CC-E261-0CDC-E2F6-EF5F8C6B952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510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A44E39B8-9F2D-0049-788D-B0125CE1425E}"/>
              </a:ext>
            </a:extLst>
          </p:cNvPr>
          <p:cNvSpPr txBox="1"/>
          <p:nvPr/>
        </p:nvSpPr>
        <p:spPr>
          <a:xfrm>
            <a:off x="3364992" y="4060376"/>
            <a:ext cx="8088191" cy="21544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pt-PT" sz="5000" b="1" dirty="0">
                <a:solidFill>
                  <a:schemeClr val="bg1"/>
                </a:solidFill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>QUAIS AS ÁREAS E </a:t>
            </a:r>
          </a:p>
          <a:p>
            <a:pPr algn="r"/>
            <a:r>
              <a:rPr lang="pt-PT" sz="5000" b="1" dirty="0">
                <a:solidFill>
                  <a:schemeClr val="bg1"/>
                </a:solidFill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>DIMENSÕES DOS LOTES?</a:t>
            </a:r>
            <a:r>
              <a:rPr lang="pt-PT" sz="11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/>
            </a:r>
            <a:br>
              <a:rPr lang="pt-PT" sz="11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</a:br>
            <a:r>
              <a:rPr lang="pt-PT" sz="16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/>
            </a:r>
            <a:br>
              <a:rPr lang="pt-PT" sz="16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</a:b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739400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Uma imagem com captura de ecrã">
            <a:extLst>
              <a:ext uri="{FF2B5EF4-FFF2-40B4-BE49-F238E27FC236}">
                <a16:creationId xmlns:a16="http://schemas.microsoft.com/office/drawing/2014/main" xmlns="" id="{E95CE5A3-0680-CC6B-6FB5-BC7A0C2C345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495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pic>
        <p:nvPicPr>
          <p:cNvPr id="5" name="Imagem 4" descr="Uma imagem com texto, captura de ecrã, logótipo, Tipo de letra&#10;&#10;Descrição gerada automaticamente">
            <a:extLst>
              <a:ext uri="{FF2B5EF4-FFF2-40B4-BE49-F238E27FC236}">
                <a16:creationId xmlns:a16="http://schemas.microsoft.com/office/drawing/2014/main" xmlns="" id="{54B4C844-2D9F-F366-2ECB-6B4297A38F7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95"/>
          <a:stretch/>
        </p:blipFill>
        <p:spPr>
          <a:xfrm>
            <a:off x="6757436" y="2199142"/>
            <a:ext cx="6656812" cy="3744457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216BB327-7AA9-4EC5-815F-9D8E6BC5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724354CD-A613-164B-EF8A-F05DE1436D6F}"/>
              </a:ext>
            </a:extLst>
          </p:cNvPr>
          <p:cNvSpPr txBox="1"/>
          <p:nvPr/>
        </p:nvSpPr>
        <p:spPr>
          <a:xfrm>
            <a:off x="5324094" y="5020269"/>
            <a:ext cx="609447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pt-PT" b="1" dirty="0">
                <a:solidFill>
                  <a:schemeClr val="bg1">
                    <a:lumMod val="50000"/>
                  </a:schemeClr>
                </a:solidFill>
                <a:latin typeface="Cera Pro" panose="00000400000000000000" pitchFamily="50" charset="0"/>
                <a:ea typeface="Calibri" panose="020F0502020204030204" pitchFamily="34" charset="0"/>
              </a:rPr>
              <a:t>Estrada Nacional 2,</a:t>
            </a:r>
          </a:p>
          <a:p>
            <a:pPr algn="r"/>
            <a:r>
              <a:rPr lang="pt-PT" b="1" dirty="0">
                <a:solidFill>
                  <a:schemeClr val="bg1">
                    <a:lumMod val="50000"/>
                  </a:schemeClr>
                </a:solidFill>
                <a:latin typeface="Cera Pro" panose="00000400000000000000" pitchFamily="50" charset="0"/>
                <a:ea typeface="Calibri" panose="020F0502020204030204" pitchFamily="34" charset="0"/>
              </a:rPr>
              <a:t>7780-087 Castro Verde</a:t>
            </a:r>
            <a:br>
              <a:rPr lang="pt-PT" b="1" dirty="0">
                <a:solidFill>
                  <a:schemeClr val="bg1">
                    <a:lumMod val="50000"/>
                  </a:schemeClr>
                </a:solidFill>
                <a:latin typeface="Cera Pro" panose="00000400000000000000" pitchFamily="50" charset="0"/>
                <a:ea typeface="Calibri" panose="020F0502020204030204" pitchFamily="34" charset="0"/>
              </a:rPr>
            </a:br>
            <a:r>
              <a:rPr lang="pt-PT" b="1" dirty="0">
                <a:solidFill>
                  <a:schemeClr val="bg1">
                    <a:lumMod val="50000"/>
                  </a:schemeClr>
                </a:solidFill>
                <a:latin typeface="Cera Pro" panose="00000400000000000000" pitchFamily="50" charset="0"/>
                <a:ea typeface="Calibri" panose="020F0502020204030204" pitchFamily="34" charset="0"/>
              </a:rPr>
              <a:t>zona.empresarial@cm-castroverde.pt . 286 320 700</a:t>
            </a:r>
            <a:endParaRPr lang="pt-PT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205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Uma imagem com captura de ecrã">
            <a:extLst>
              <a:ext uri="{FF2B5EF4-FFF2-40B4-BE49-F238E27FC236}">
                <a16:creationId xmlns:a16="http://schemas.microsoft.com/office/drawing/2014/main" xmlns="" id="{45D206D1-E6A3-01DE-D347-5DD92A56F2C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495"/>
          <a:stretch/>
        </p:blipFill>
        <p:spPr>
          <a:xfrm>
            <a:off x="20" y="0"/>
            <a:ext cx="12191980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216BB327-7AA9-4EC5-815F-9D8E6BC5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8CC376D7-E2F8-3BDA-DFA4-8CFAEEB64AFF}"/>
              </a:ext>
            </a:extLst>
          </p:cNvPr>
          <p:cNvSpPr txBox="1"/>
          <p:nvPr/>
        </p:nvSpPr>
        <p:spPr>
          <a:xfrm>
            <a:off x="365761" y="2108052"/>
            <a:ext cx="11174586" cy="14311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indent="-457200">
              <a:buClr>
                <a:srgbClr val="002060"/>
              </a:buClr>
              <a:buFont typeface="Cera Pro" panose="00000400000000000000" pitchFamily="50" charset="0"/>
              <a:buChar char="▲"/>
            </a:pPr>
            <a:r>
              <a:rPr lang="pt-PT" sz="29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>Cerca de 5 hectares</a:t>
            </a:r>
            <a:endParaRPr lang="pt-PT" sz="2900" b="1" dirty="0">
              <a:latin typeface="Cera Pro" panose="00000400000000000000" pitchFamily="50" charset="0"/>
              <a:ea typeface="Calibri" panose="020F0502020204030204" pitchFamily="34" charset="0"/>
            </a:endParaRPr>
          </a:p>
          <a:p>
            <a:pPr marL="685800" indent="-457200">
              <a:buClr>
                <a:srgbClr val="002060"/>
              </a:buClr>
              <a:buFont typeface="Cera Pro" panose="00000400000000000000" pitchFamily="50" charset="0"/>
              <a:buChar char="△"/>
            </a:pPr>
            <a:r>
              <a:rPr lang="pt-PT" sz="29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>39 lotes</a:t>
            </a:r>
            <a:endParaRPr lang="pt-PT" sz="2900" b="1" dirty="0">
              <a:latin typeface="Cera Pro" panose="00000400000000000000" pitchFamily="50" charset="0"/>
              <a:ea typeface="Calibri" panose="020F0502020204030204" pitchFamily="34" charset="0"/>
            </a:endParaRPr>
          </a:p>
          <a:p>
            <a:pPr marL="685800" indent="-457200">
              <a:buClr>
                <a:srgbClr val="002060"/>
              </a:buClr>
              <a:buFont typeface="Cera Pro" panose="00000400000000000000" pitchFamily="50" charset="0"/>
              <a:buChar char="▲"/>
            </a:pPr>
            <a:r>
              <a:rPr lang="pt-PT" sz="29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>Lotes entre os 567 m2 e os 3.721 m2</a:t>
            </a:r>
            <a:endParaRPr lang="pt-PT" sz="2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863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42A4FC2C-047E-45A5-965D-8E1E3BF0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Imagem 4" descr="Uma imagem com captura de ecrã&#10;&#10;Descrição gerada automaticamente">
            <a:extLst>
              <a:ext uri="{FF2B5EF4-FFF2-40B4-BE49-F238E27FC236}">
                <a16:creationId xmlns:a16="http://schemas.microsoft.com/office/drawing/2014/main" xmlns="" id="{2037B2CC-E261-0CDC-E2F6-EF5F8C6B952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510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A44E39B8-9F2D-0049-788D-B0125CE1425E}"/>
              </a:ext>
            </a:extLst>
          </p:cNvPr>
          <p:cNvSpPr txBox="1"/>
          <p:nvPr/>
        </p:nvSpPr>
        <p:spPr>
          <a:xfrm>
            <a:off x="1618488" y="4060376"/>
            <a:ext cx="9834695" cy="19082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pt-PT" sz="5000" b="1" dirty="0">
                <a:solidFill>
                  <a:schemeClr val="bg1"/>
                </a:solidFill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>QUAIS AS </a:t>
            </a:r>
            <a:r>
              <a:rPr lang="pt-PT" sz="5000" b="1" dirty="0">
                <a:solidFill>
                  <a:schemeClr val="bg1"/>
                </a:solidFill>
                <a:latin typeface="Cera Pro" panose="00000400000000000000" pitchFamily="50" charset="0"/>
                <a:ea typeface="Calibri" panose="020F0502020204030204" pitchFamily="34" charset="0"/>
              </a:rPr>
              <a:t>ATIVIDADES</a:t>
            </a:r>
            <a:br>
              <a:rPr lang="pt-PT" sz="5000" b="1" dirty="0">
                <a:solidFill>
                  <a:schemeClr val="bg1"/>
                </a:solidFill>
                <a:latin typeface="Cera Pro" panose="00000400000000000000" pitchFamily="50" charset="0"/>
                <a:ea typeface="Calibri" panose="020F0502020204030204" pitchFamily="34" charset="0"/>
              </a:rPr>
            </a:br>
            <a:r>
              <a:rPr lang="pt-PT" sz="5000" b="1" dirty="0">
                <a:solidFill>
                  <a:schemeClr val="bg1"/>
                </a:solidFill>
                <a:latin typeface="Cera Pro" panose="00000400000000000000" pitchFamily="50" charset="0"/>
                <a:ea typeface="Calibri" panose="020F0502020204030204" pitchFamily="34" charset="0"/>
              </a:rPr>
              <a:t>ECONÓMICAS PERMITIDAS?</a:t>
            </a:r>
            <a:r>
              <a:rPr lang="pt-PT" sz="16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/>
            </a:r>
            <a:br>
              <a:rPr lang="pt-PT" sz="16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</a:b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795611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Uma imagem com captura de ecrã">
            <a:extLst>
              <a:ext uri="{FF2B5EF4-FFF2-40B4-BE49-F238E27FC236}">
                <a16:creationId xmlns:a16="http://schemas.microsoft.com/office/drawing/2014/main" xmlns="" id="{45D206D1-E6A3-01DE-D347-5DD92A56F2C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495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216BB327-7AA9-4EC5-815F-9D8E6BC5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E9F1B959-DDF7-41EB-B261-F72EA75534D2}"/>
              </a:ext>
            </a:extLst>
          </p:cNvPr>
          <p:cNvSpPr txBox="1"/>
          <p:nvPr/>
        </p:nvSpPr>
        <p:spPr>
          <a:xfrm>
            <a:off x="283465" y="2108052"/>
            <a:ext cx="11284558" cy="4585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indent="-457200">
              <a:buClr>
                <a:srgbClr val="002060"/>
              </a:buClr>
              <a:buFont typeface="Cera Pro" panose="00000400000000000000" pitchFamily="50" charset="0"/>
              <a:buChar char="▲"/>
            </a:pPr>
            <a:r>
              <a:rPr lang="pt-PT" sz="2900" b="1" dirty="0">
                <a:latin typeface="Cera Pro" panose="00000400000000000000" pitchFamily="50" charset="0"/>
                <a:ea typeface="Calibri" panose="020F0502020204030204" pitchFamily="34" charset="0"/>
              </a:rPr>
              <a:t>Atividades industriais genéricas.</a:t>
            </a:r>
          </a:p>
          <a:p>
            <a:pPr marL="685800" indent="-457200">
              <a:buClr>
                <a:srgbClr val="002060"/>
              </a:buClr>
              <a:buFont typeface="Cera Pro" panose="00000400000000000000" pitchFamily="50" charset="0"/>
              <a:buChar char="△"/>
            </a:pPr>
            <a:r>
              <a:rPr lang="pt-PT" sz="29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>Atividades comerciais genéricas.</a:t>
            </a:r>
            <a:endParaRPr lang="pt-PT" sz="2900" b="1" dirty="0">
              <a:latin typeface="Cera Pro" panose="00000400000000000000" pitchFamily="50" charset="0"/>
              <a:ea typeface="Calibri" panose="020F0502020204030204" pitchFamily="34" charset="0"/>
            </a:endParaRPr>
          </a:p>
          <a:p>
            <a:pPr marL="685800" indent="-457200">
              <a:buClr>
                <a:srgbClr val="002060"/>
              </a:buClr>
              <a:buFont typeface="Cera Pro" panose="00000400000000000000" pitchFamily="50" charset="0"/>
              <a:buChar char="▲"/>
            </a:pPr>
            <a:r>
              <a:rPr lang="pt-PT" sz="29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>Atividades relacionadas com a extração mineira, energia e sustentabilidade.</a:t>
            </a:r>
          </a:p>
          <a:p>
            <a:pPr marL="685800" indent="-457200">
              <a:buClr>
                <a:srgbClr val="002060"/>
              </a:buClr>
              <a:buFont typeface="Cera Pro" panose="00000400000000000000" pitchFamily="50" charset="0"/>
              <a:buChar char="△"/>
            </a:pPr>
            <a:r>
              <a:rPr lang="pt-PT" sz="2900" b="1" dirty="0">
                <a:latin typeface="Cera Pro" panose="00000400000000000000" pitchFamily="50" charset="0"/>
                <a:ea typeface="Calibri" panose="020F0502020204030204" pitchFamily="34" charset="0"/>
              </a:rPr>
              <a:t>Serviços de tecnologia, conhecimento e logística.</a:t>
            </a:r>
          </a:p>
          <a:p>
            <a:pPr marL="685800" indent="-457200">
              <a:buClr>
                <a:srgbClr val="002060"/>
              </a:buClr>
              <a:buFont typeface="Cera Pro" panose="00000400000000000000" pitchFamily="50" charset="0"/>
              <a:buChar char="▲"/>
            </a:pPr>
            <a:r>
              <a:rPr lang="pt-PT" sz="2900" b="1" dirty="0">
                <a:latin typeface="Cera Pro" panose="00000400000000000000" pitchFamily="50" charset="0"/>
                <a:ea typeface="Calibri" panose="020F0502020204030204" pitchFamily="34" charset="0"/>
              </a:rPr>
              <a:t>Outro tipo de atividades económicas / comerciais, desde </a:t>
            </a:r>
            <a:r>
              <a:rPr lang="pt-PT" sz="29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>que geradoras de emprego e compatíveis com as regras urbanísticas e de ordenamento do território aplicáveis.</a:t>
            </a:r>
            <a:r>
              <a:rPr lang="pt-PT" sz="30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/>
            </a:r>
            <a:br>
              <a:rPr lang="pt-PT" sz="30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</a:br>
            <a:r>
              <a:rPr lang="pt-PT" sz="3000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/>
            </a:r>
            <a:br>
              <a:rPr lang="pt-PT" sz="3000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</a:br>
            <a:endParaRPr lang="pt-PT" sz="3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629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42A4FC2C-047E-45A5-965D-8E1E3BF0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Imagem 4" descr="Uma imagem com captura de ecrã&#10;&#10;Descrição gerada automaticamente">
            <a:extLst>
              <a:ext uri="{FF2B5EF4-FFF2-40B4-BE49-F238E27FC236}">
                <a16:creationId xmlns:a16="http://schemas.microsoft.com/office/drawing/2014/main" xmlns="" id="{2037B2CC-E261-0CDC-E2F6-EF5F8C6B952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510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A44E39B8-9F2D-0049-788D-B0125CE1425E}"/>
              </a:ext>
            </a:extLst>
          </p:cNvPr>
          <p:cNvSpPr txBox="1"/>
          <p:nvPr/>
        </p:nvSpPr>
        <p:spPr>
          <a:xfrm>
            <a:off x="1618488" y="4060376"/>
            <a:ext cx="9834695" cy="19082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pt-PT" sz="5000" b="1" dirty="0">
                <a:solidFill>
                  <a:schemeClr val="bg1"/>
                </a:solidFill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>QUAL O PREÇO</a:t>
            </a:r>
            <a:br>
              <a:rPr lang="pt-PT" sz="5000" b="1" dirty="0">
                <a:solidFill>
                  <a:schemeClr val="bg1"/>
                </a:solidFill>
                <a:effectLst/>
                <a:latin typeface="Cera Pro" panose="00000400000000000000" pitchFamily="50" charset="0"/>
                <a:ea typeface="Calibri" panose="020F0502020204030204" pitchFamily="34" charset="0"/>
              </a:rPr>
            </a:br>
            <a:r>
              <a:rPr lang="pt-PT" sz="5000" b="1" dirty="0">
                <a:solidFill>
                  <a:schemeClr val="bg1"/>
                </a:solidFill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>DOS LOTES</a:t>
            </a:r>
            <a:r>
              <a:rPr lang="pt-PT" sz="5000" b="1" dirty="0">
                <a:solidFill>
                  <a:schemeClr val="bg1"/>
                </a:solidFill>
                <a:latin typeface="Cera Pro" panose="00000400000000000000" pitchFamily="50" charset="0"/>
                <a:ea typeface="Calibri" panose="020F0502020204030204" pitchFamily="34" charset="0"/>
              </a:rPr>
              <a:t>?</a:t>
            </a:r>
            <a:r>
              <a:rPr lang="pt-PT" sz="16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/>
            </a:r>
            <a:br>
              <a:rPr lang="pt-PT" sz="16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</a:b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425980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Uma imagem com captura de ecrã">
            <a:extLst>
              <a:ext uri="{FF2B5EF4-FFF2-40B4-BE49-F238E27FC236}">
                <a16:creationId xmlns:a16="http://schemas.microsoft.com/office/drawing/2014/main" xmlns="" id="{45D206D1-E6A3-01DE-D347-5DD92A56F2C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495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216BB327-7AA9-4EC5-815F-9D8E6BC5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BF58161F-986A-304E-DC27-36225AE16CD5}"/>
              </a:ext>
            </a:extLst>
          </p:cNvPr>
          <p:cNvSpPr txBox="1"/>
          <p:nvPr/>
        </p:nvSpPr>
        <p:spPr>
          <a:xfrm>
            <a:off x="274321" y="2108052"/>
            <a:ext cx="11293702" cy="25391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indent="-457200">
              <a:buClr>
                <a:srgbClr val="002060"/>
              </a:buClr>
              <a:buFont typeface="Cera Pro" panose="00000400000000000000" pitchFamily="50" charset="0"/>
              <a:buChar char="▲"/>
            </a:pPr>
            <a:r>
              <a:rPr lang="pt-PT" sz="29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>O preço-base por m2 é de 5,00€, sendo a alineação efetuada através de Hasta </a:t>
            </a:r>
            <a:r>
              <a:rPr lang="pt-PT" sz="2900" b="1" dirty="0">
                <a:latin typeface="Cera Pro" panose="00000400000000000000" pitchFamily="50" charset="0"/>
                <a:ea typeface="Calibri" panose="020F0502020204030204" pitchFamily="34" charset="0"/>
              </a:rPr>
              <a:t>P</a:t>
            </a:r>
            <a:r>
              <a:rPr lang="pt-PT" sz="29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>ública, com lanços mínimos de 50,00€.</a:t>
            </a:r>
          </a:p>
          <a:p>
            <a:pPr marL="228600"/>
            <a:r>
              <a:rPr lang="pt-PT" sz="36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/>
            </a:r>
            <a:br>
              <a:rPr lang="pt-PT" sz="36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</a:br>
            <a:r>
              <a:rPr lang="pt-PT" sz="1800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/>
            </a:r>
            <a:br>
              <a:rPr lang="pt-PT" sz="1800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</a:br>
            <a:endParaRPr lang="pt-P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524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42A4FC2C-047E-45A5-965D-8E1E3BF0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Imagem 4" descr="Uma imagem com captura de ecrã&#10;&#10;Descrição gerada automaticamente">
            <a:extLst>
              <a:ext uri="{FF2B5EF4-FFF2-40B4-BE49-F238E27FC236}">
                <a16:creationId xmlns:a16="http://schemas.microsoft.com/office/drawing/2014/main" xmlns="" id="{2037B2CC-E261-0CDC-E2F6-EF5F8C6B952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510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A44E39B8-9F2D-0049-788D-B0125CE1425E}"/>
              </a:ext>
            </a:extLst>
          </p:cNvPr>
          <p:cNvSpPr txBox="1"/>
          <p:nvPr/>
        </p:nvSpPr>
        <p:spPr>
          <a:xfrm>
            <a:off x="1618488" y="4060376"/>
            <a:ext cx="9834695" cy="19082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pt-PT" sz="5000" b="1" dirty="0">
                <a:solidFill>
                  <a:schemeClr val="bg1"/>
                </a:solidFill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>QUANDO POSSO</a:t>
            </a:r>
            <a:br>
              <a:rPr lang="pt-PT" sz="5000" b="1" dirty="0">
                <a:solidFill>
                  <a:schemeClr val="bg1"/>
                </a:solidFill>
                <a:effectLst/>
                <a:latin typeface="Cera Pro" panose="00000400000000000000" pitchFamily="50" charset="0"/>
                <a:ea typeface="Calibri" panose="020F0502020204030204" pitchFamily="34" charset="0"/>
              </a:rPr>
            </a:br>
            <a:r>
              <a:rPr lang="pt-PT" sz="5000" b="1" dirty="0">
                <a:solidFill>
                  <a:schemeClr val="bg1"/>
                </a:solidFill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>CANDIDATAR-ME</a:t>
            </a:r>
            <a:r>
              <a:rPr lang="pt-PT" sz="5000" b="1" dirty="0">
                <a:solidFill>
                  <a:schemeClr val="bg1"/>
                </a:solidFill>
                <a:latin typeface="Cera Pro" panose="00000400000000000000" pitchFamily="50" charset="0"/>
                <a:ea typeface="Calibri" panose="020F0502020204030204" pitchFamily="34" charset="0"/>
              </a:rPr>
              <a:t>?</a:t>
            </a:r>
            <a:r>
              <a:rPr lang="pt-PT" sz="16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/>
            </a:r>
            <a:br>
              <a:rPr lang="pt-PT" sz="16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</a:b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034961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m captura de ecrã">
            <a:extLst>
              <a:ext uri="{FF2B5EF4-FFF2-40B4-BE49-F238E27FC236}">
                <a16:creationId xmlns:a16="http://schemas.microsoft.com/office/drawing/2014/main" xmlns="" id="{CF36CC50-8DEF-6AB8-B393-21C3773040A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495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216BB327-7AA9-4EC5-815F-9D8E6BC5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DEA2EAC1-0FF4-F0F3-02AA-D6D42AFC4DE7}"/>
              </a:ext>
            </a:extLst>
          </p:cNvPr>
          <p:cNvSpPr txBox="1"/>
          <p:nvPr/>
        </p:nvSpPr>
        <p:spPr>
          <a:xfrm>
            <a:off x="292609" y="2108052"/>
            <a:ext cx="11275414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indent="-457200">
              <a:buClr>
                <a:srgbClr val="002060"/>
              </a:buClr>
              <a:buFont typeface="Cera Pro" panose="00000400000000000000" pitchFamily="50" charset="0"/>
              <a:buChar char="▲"/>
            </a:pPr>
            <a:r>
              <a:rPr lang="pt-PT" sz="29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>A previsão é que a Hasta Publica se inicie a partir de dia </a:t>
            </a:r>
            <a:r>
              <a:rPr lang="pt-PT" sz="2900" b="1" u="sng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>1 de julho de 2023</a:t>
            </a:r>
            <a:r>
              <a:rPr lang="pt-PT" sz="29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>, sendo possível, a partir daí a apresentação de candidaturas. </a:t>
            </a:r>
          </a:p>
          <a:p>
            <a:pPr marL="228600">
              <a:buClr>
                <a:srgbClr val="002060"/>
              </a:buClr>
            </a:pPr>
            <a:endParaRPr lang="pt-PT" sz="2900" b="1" dirty="0">
              <a:latin typeface="Cera Pro" panose="00000400000000000000" pitchFamily="50" charset="0"/>
              <a:ea typeface="Calibri" panose="020F0502020204030204" pitchFamily="34" charset="0"/>
            </a:endParaRPr>
          </a:p>
          <a:p>
            <a:pPr marL="685800" indent="-457200">
              <a:buClr>
                <a:srgbClr val="002060"/>
              </a:buClr>
              <a:buFont typeface="Cera Pro" panose="00000400000000000000" pitchFamily="50" charset="0"/>
              <a:buChar char="△"/>
            </a:pPr>
            <a:r>
              <a:rPr lang="pt-PT" sz="29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>As candidaturas deverão ser formalizadas no prazo de </a:t>
            </a:r>
            <a:r>
              <a:rPr lang="pt-PT" sz="2900" b="1" u="sng" dirty="0">
                <a:latin typeface="Cera Pro" panose="00000400000000000000" pitchFamily="50" charset="0"/>
                <a:ea typeface="Calibri" panose="020F0502020204030204" pitchFamily="34" charset="0"/>
              </a:rPr>
              <a:t>60 dias</a:t>
            </a:r>
            <a:r>
              <a:rPr lang="pt-PT" sz="2900" b="1" dirty="0">
                <a:latin typeface="Cera Pro" panose="00000400000000000000" pitchFamily="50" charset="0"/>
                <a:ea typeface="Calibri" panose="020F0502020204030204" pitchFamily="34" charset="0"/>
              </a:rPr>
              <a:t> </a:t>
            </a:r>
            <a:r>
              <a:rPr lang="pt-PT" sz="29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>a contar da data da publicação da Hasta Pública em </a:t>
            </a:r>
            <a:r>
              <a:rPr lang="pt-PT" sz="2900" b="1" dirty="0">
                <a:latin typeface="Cera Pro" panose="00000400000000000000" pitchFamily="50" charset="0"/>
                <a:ea typeface="Calibri" panose="020F0502020204030204" pitchFamily="34" charset="0"/>
              </a:rPr>
              <a:t>Edital a divulgar no site do Município, redes sociais e órgãos de comunicação social.</a:t>
            </a:r>
            <a:endParaRPr lang="pt-PT" sz="2900" b="1" dirty="0">
              <a:effectLst/>
              <a:latin typeface="Cera Pro" panose="00000400000000000000" pitchFamily="50" charset="0"/>
              <a:ea typeface="Calibri" panose="020F0502020204030204" pitchFamily="34" charset="0"/>
            </a:endParaRPr>
          </a:p>
          <a:p>
            <a:pPr lvl="0"/>
            <a:r>
              <a:rPr lang="pt-PT" sz="36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/>
            </a:r>
            <a:br>
              <a:rPr lang="pt-PT" sz="3600" b="1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</a:br>
            <a:r>
              <a:rPr lang="pt-PT" sz="1800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  <a:t/>
            </a:r>
            <a:br>
              <a:rPr lang="pt-PT" sz="1800" dirty="0">
                <a:effectLst/>
                <a:latin typeface="Cera Pro" panose="00000400000000000000" pitchFamily="50" charset="0"/>
                <a:ea typeface="Calibri" panose="020F0502020204030204" pitchFamily="34" charset="0"/>
              </a:rPr>
            </a:br>
            <a:endParaRPr lang="pt-P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602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400</Words>
  <Application>Microsoft Office PowerPoint</Application>
  <PresentationFormat>Ecrã Panorâmico</PresentationFormat>
  <Paragraphs>48</Paragraphs>
  <Slides>20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Cera Pro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Alexandra Contreiras</dc:creator>
  <cp:lastModifiedBy>Tiago Mamede</cp:lastModifiedBy>
  <cp:revision>14</cp:revision>
  <dcterms:created xsi:type="dcterms:W3CDTF">2023-05-24T11:00:19Z</dcterms:created>
  <dcterms:modified xsi:type="dcterms:W3CDTF">2023-06-07T10:40:17Z</dcterms:modified>
</cp:coreProperties>
</file>